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9" r:id="rId1"/>
  </p:sldMasterIdLst>
  <p:notesMasterIdLst>
    <p:notesMasterId r:id="rId13"/>
  </p:notesMasterIdLst>
  <p:handoutMasterIdLst>
    <p:handoutMasterId r:id="rId14"/>
  </p:handoutMasterIdLst>
  <p:sldIdLst>
    <p:sldId id="474" r:id="rId2"/>
    <p:sldId id="492" r:id="rId3"/>
    <p:sldId id="483" r:id="rId4"/>
    <p:sldId id="504" r:id="rId5"/>
    <p:sldId id="488" r:id="rId6"/>
    <p:sldId id="521" r:id="rId7"/>
    <p:sldId id="485" r:id="rId8"/>
    <p:sldId id="511" r:id="rId9"/>
    <p:sldId id="496" r:id="rId10"/>
    <p:sldId id="494" r:id="rId11"/>
    <p:sldId id="503" r:id="rId12"/>
  </p:sldIdLst>
  <p:sldSz cx="9144000" cy="6858000" type="screen4x3"/>
  <p:notesSz cx="6858000" cy="9296400"/>
  <p:defaultTextStyle>
    <a:defPPr>
      <a:defRPr lang="en-US"/>
    </a:defPPr>
    <a:lvl1pPr algn="l" rtl="0" eaLnBrk="0" fontAlgn="base" hangingPunct="0">
      <a:spcBef>
        <a:spcPct val="0"/>
      </a:spcBef>
      <a:spcAft>
        <a:spcPct val="0"/>
      </a:spcAft>
      <a:defRPr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b="1" kern="1200">
        <a:solidFill>
          <a:schemeClr val="tx2"/>
        </a:solidFill>
        <a:latin typeface="Comic Sans MS" pitchFamily="66" charset="0"/>
        <a:ea typeface="+mn-ea"/>
        <a:cs typeface="+mn-cs"/>
      </a:defRPr>
    </a:lvl5pPr>
    <a:lvl6pPr marL="2286000" algn="l" defTabSz="914400" rtl="0" eaLnBrk="1" latinLnBrk="0" hangingPunct="1">
      <a:defRPr b="1" kern="1200">
        <a:solidFill>
          <a:schemeClr val="tx2"/>
        </a:solidFill>
        <a:latin typeface="Comic Sans MS" pitchFamily="66" charset="0"/>
        <a:ea typeface="+mn-ea"/>
        <a:cs typeface="+mn-cs"/>
      </a:defRPr>
    </a:lvl6pPr>
    <a:lvl7pPr marL="2743200" algn="l" defTabSz="914400" rtl="0" eaLnBrk="1" latinLnBrk="0" hangingPunct="1">
      <a:defRPr b="1" kern="1200">
        <a:solidFill>
          <a:schemeClr val="tx2"/>
        </a:solidFill>
        <a:latin typeface="Comic Sans MS" pitchFamily="66" charset="0"/>
        <a:ea typeface="+mn-ea"/>
        <a:cs typeface="+mn-cs"/>
      </a:defRPr>
    </a:lvl7pPr>
    <a:lvl8pPr marL="3200400" algn="l" defTabSz="914400" rtl="0" eaLnBrk="1" latinLnBrk="0" hangingPunct="1">
      <a:defRPr b="1" kern="1200">
        <a:solidFill>
          <a:schemeClr val="tx2"/>
        </a:solidFill>
        <a:latin typeface="Comic Sans MS" pitchFamily="66" charset="0"/>
        <a:ea typeface="+mn-ea"/>
        <a:cs typeface="+mn-cs"/>
      </a:defRPr>
    </a:lvl8pPr>
    <a:lvl9pPr marL="3657600" algn="l" defTabSz="914400" rtl="0" eaLnBrk="1" latinLnBrk="0" hangingPunct="1">
      <a:defRPr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FF"/>
    <a:srgbClr val="000099"/>
    <a:srgbClr val="111111"/>
    <a:srgbClr val="008000"/>
    <a:srgbClr val="FF0000"/>
    <a:srgbClr val="0099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0325" autoAdjust="0"/>
  </p:normalViewPr>
  <p:slideViewPr>
    <p:cSldViewPr>
      <p:cViewPr>
        <p:scale>
          <a:sx n="100" d="100"/>
          <a:sy n="100" d="100"/>
        </p:scale>
        <p:origin x="-1416" y="-10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p:cViewPr varScale="1">
        <p:scale>
          <a:sx n="61" d="100"/>
          <a:sy n="61" d="100"/>
        </p:scale>
        <p:origin x="-1668" y="-84"/>
      </p:cViewPr>
      <p:guideLst>
        <p:guide orient="horz" pos="2927"/>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hPercent val="51"/>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0.12756074985659904"/>
          <c:y val="7.0310226253363986E-2"/>
          <c:w val="0.8635235732009926"/>
          <c:h val="0.79857819905213256"/>
        </c:manualLayout>
      </c:layout>
      <c:bar3DChart>
        <c:barDir val="col"/>
        <c:grouping val="clustered"/>
        <c:ser>
          <c:idx val="0"/>
          <c:order val="0"/>
          <c:tx>
            <c:strRef>
              <c:f>Sheet1!$A$2</c:f>
              <c:strCache>
                <c:ptCount val="1"/>
                <c:pt idx="0">
                  <c:v>Assets</c:v>
                </c:pt>
              </c:strCache>
            </c:strRef>
          </c:tx>
          <c:spPr>
            <a:solidFill>
              <a:schemeClr val="accent1"/>
            </a:solidFill>
            <a:ln w="12700">
              <a:solidFill>
                <a:schemeClr val="tx1"/>
              </a:solidFill>
              <a:prstDash val="solid"/>
            </a:ln>
          </c:spPr>
          <c:cat>
            <c:numRef>
              <c:f>Sheet1!$B$1:$O$1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Sheet1!$B$2:$P$2</c:f>
              <c:numCache>
                <c:formatCode>General</c:formatCode>
                <c:ptCount val="14"/>
                <c:pt idx="0">
                  <c:v>122646</c:v>
                </c:pt>
                <c:pt idx="1">
                  <c:v>108915</c:v>
                </c:pt>
                <c:pt idx="2">
                  <c:v>91507</c:v>
                </c:pt>
                <c:pt idx="3">
                  <c:v>90000</c:v>
                </c:pt>
                <c:pt idx="4">
                  <c:v>173000</c:v>
                </c:pt>
                <c:pt idx="5">
                  <c:v>165422</c:v>
                </c:pt>
                <c:pt idx="6">
                  <c:v>164358</c:v>
                </c:pt>
                <c:pt idx="7" formatCode="#,##0">
                  <c:v>91999</c:v>
                </c:pt>
                <c:pt idx="8" formatCode="#,##0">
                  <c:v>101912</c:v>
                </c:pt>
                <c:pt idx="9" formatCode="#,##0">
                  <c:v>97053</c:v>
                </c:pt>
                <c:pt idx="10">
                  <c:v>93476</c:v>
                </c:pt>
                <c:pt idx="11">
                  <c:v>88780</c:v>
                </c:pt>
                <c:pt idx="12" formatCode="#,##0">
                  <c:v>118959</c:v>
                </c:pt>
                <c:pt idx="13" formatCode="#,##0">
                  <c:v>120672</c:v>
                </c:pt>
              </c:numCache>
            </c:numRef>
          </c:val>
        </c:ser>
        <c:ser>
          <c:idx val="1"/>
          <c:order val="1"/>
          <c:tx>
            <c:strRef>
              <c:f>Sheet1!$A$3</c:f>
              <c:strCache>
                <c:ptCount val="1"/>
              </c:strCache>
            </c:strRef>
          </c:tx>
          <c:spPr>
            <a:solidFill>
              <a:schemeClr val="accent2"/>
            </a:solidFill>
            <a:ln w="12700">
              <a:solidFill>
                <a:schemeClr val="tx1"/>
              </a:solidFill>
              <a:prstDash val="solid"/>
            </a:ln>
          </c:spPr>
          <c:cat>
            <c:numRef>
              <c:f>Sheet1!$B$1:$O$1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Sheet1!$B$3:$O$3</c:f>
              <c:numCache>
                <c:formatCode>General</c:formatCode>
                <c:ptCount val="13"/>
              </c:numCache>
            </c:numRef>
          </c:val>
        </c:ser>
        <c:ser>
          <c:idx val="2"/>
          <c:order val="2"/>
          <c:tx>
            <c:strRef>
              <c:f>Sheet1!$A$4</c:f>
              <c:strCache>
                <c:ptCount val="1"/>
              </c:strCache>
            </c:strRef>
          </c:tx>
          <c:spPr>
            <a:solidFill>
              <a:schemeClr val="hlink"/>
            </a:solidFill>
            <a:ln w="12700">
              <a:solidFill>
                <a:schemeClr val="tx1"/>
              </a:solidFill>
              <a:prstDash val="solid"/>
            </a:ln>
          </c:spPr>
          <c:cat>
            <c:numRef>
              <c:f>Sheet1!$B$1:$O$1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Sheet1!$B$4:$O$4</c:f>
              <c:numCache>
                <c:formatCode>General</c:formatCode>
                <c:ptCount val="13"/>
              </c:numCache>
            </c:numRef>
          </c:val>
        </c:ser>
        <c:gapDepth val="0"/>
        <c:shape val="box"/>
        <c:axId val="105679104"/>
        <c:axId val="105689088"/>
        <c:axId val="0"/>
      </c:bar3DChart>
      <c:catAx>
        <c:axId val="105679104"/>
        <c:scaling>
          <c:orientation val="minMax"/>
        </c:scaling>
        <c:axPos val="b"/>
        <c:numFmt formatCode="General" sourceLinked="1"/>
        <c:tickLblPos val="low"/>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05689088"/>
        <c:crosses val="autoZero"/>
        <c:auto val="1"/>
        <c:lblAlgn val="ctr"/>
        <c:lblOffset val="100"/>
        <c:tickLblSkip val="2"/>
        <c:tickMarkSkip val="1"/>
      </c:catAx>
      <c:valAx>
        <c:axId val="105689088"/>
        <c:scaling>
          <c:orientation val="minMax"/>
        </c:scaling>
        <c:axPos val="l"/>
        <c:majorGridlines>
          <c:spPr>
            <a:ln w="3175">
              <a:solidFill>
                <a:schemeClr val="tx1"/>
              </a:solidFill>
              <a:prstDash val="solid"/>
            </a:ln>
          </c:spPr>
        </c:majorGridlines>
        <c:numFmt formatCode="General"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05679104"/>
        <c:crosses val="autoZero"/>
        <c:crossBetween val="between"/>
      </c:valAx>
      <c:spPr>
        <a:noFill/>
        <a:ln w="25400">
          <a:noFill/>
        </a:ln>
      </c:spPr>
    </c:plotArea>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view3D>
      <c:hPercent val="51"/>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0.12406947890818872"/>
          <c:y val="6.635071090047398E-2"/>
          <c:w val="0.8635235732009926"/>
          <c:h val="0.79620853080568721"/>
        </c:manualLayout>
      </c:layout>
      <c:bar3DChart>
        <c:barDir val="col"/>
        <c:grouping val="clustered"/>
        <c:ser>
          <c:idx val="0"/>
          <c:order val="0"/>
          <c:tx>
            <c:strRef>
              <c:f>Sheet1!$A$2</c:f>
              <c:strCache>
                <c:ptCount val="1"/>
                <c:pt idx="0">
                  <c:v>Assets</c:v>
                </c:pt>
              </c:strCache>
            </c:strRef>
          </c:tx>
          <c:spPr>
            <a:solidFill>
              <a:schemeClr val="accent1"/>
            </a:solidFill>
            <a:ln w="12699">
              <a:solidFill>
                <a:schemeClr val="tx1"/>
              </a:solidFill>
              <a:prstDash val="solid"/>
            </a:ln>
          </c:spPr>
          <c:cat>
            <c:numRef>
              <c:f>Sheet1!$B$1:$Q$1</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Sheet1!$B$2:$Q$2</c:f>
              <c:numCache>
                <c:formatCode>General</c:formatCode>
                <c:ptCount val="15"/>
                <c:pt idx="0">
                  <c:v>122646</c:v>
                </c:pt>
                <c:pt idx="1">
                  <c:v>108915</c:v>
                </c:pt>
                <c:pt idx="2">
                  <c:v>91507</c:v>
                </c:pt>
                <c:pt idx="3">
                  <c:v>90000</c:v>
                </c:pt>
                <c:pt idx="4">
                  <c:v>173000</c:v>
                </c:pt>
                <c:pt idx="5">
                  <c:v>165422</c:v>
                </c:pt>
                <c:pt idx="6">
                  <c:v>164358</c:v>
                </c:pt>
                <c:pt idx="7" formatCode="#,##0">
                  <c:v>91999</c:v>
                </c:pt>
                <c:pt idx="8" formatCode="#,##0">
                  <c:v>101912</c:v>
                </c:pt>
                <c:pt idx="9" formatCode="#,##0">
                  <c:v>97053</c:v>
                </c:pt>
                <c:pt idx="10">
                  <c:v>93476</c:v>
                </c:pt>
                <c:pt idx="11">
                  <c:v>88780</c:v>
                </c:pt>
                <c:pt idx="12">
                  <c:v>118959</c:v>
                </c:pt>
                <c:pt idx="13">
                  <c:v>120672</c:v>
                </c:pt>
                <c:pt idx="14">
                  <c:v>117200</c:v>
                </c:pt>
              </c:numCache>
            </c:numRef>
          </c:val>
        </c:ser>
        <c:ser>
          <c:idx val="1"/>
          <c:order val="1"/>
          <c:tx>
            <c:strRef>
              <c:f>Sheet1!$A$3</c:f>
              <c:strCache>
                <c:ptCount val="1"/>
              </c:strCache>
            </c:strRef>
          </c:tx>
          <c:spPr>
            <a:solidFill>
              <a:schemeClr val="accent2"/>
            </a:solidFill>
            <a:ln w="12699">
              <a:solidFill>
                <a:schemeClr val="tx1"/>
              </a:solidFill>
              <a:prstDash val="solid"/>
            </a:ln>
          </c:spPr>
          <c:cat>
            <c:numRef>
              <c:f>Sheet1!$B$1:$Q$1</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Sheet1!$B$3:$Q$3</c:f>
              <c:numCache>
                <c:formatCode>General</c:formatCode>
                <c:ptCount val="15"/>
              </c:numCache>
            </c:numRef>
          </c:val>
        </c:ser>
        <c:ser>
          <c:idx val="2"/>
          <c:order val="2"/>
          <c:tx>
            <c:strRef>
              <c:f>Sheet1!$A$4</c:f>
              <c:strCache>
                <c:ptCount val="1"/>
              </c:strCache>
            </c:strRef>
          </c:tx>
          <c:spPr>
            <a:solidFill>
              <a:schemeClr val="hlink"/>
            </a:solidFill>
            <a:ln w="12699">
              <a:solidFill>
                <a:schemeClr val="tx1"/>
              </a:solidFill>
              <a:prstDash val="solid"/>
            </a:ln>
          </c:spPr>
          <c:cat>
            <c:numRef>
              <c:f>Sheet1!$B$1:$Q$1</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Sheet1!$B$4:$Q$4</c:f>
              <c:numCache>
                <c:formatCode>General</c:formatCode>
                <c:ptCount val="15"/>
              </c:numCache>
            </c:numRef>
          </c:val>
        </c:ser>
        <c:gapDepth val="0"/>
        <c:shape val="box"/>
        <c:axId val="113161344"/>
        <c:axId val="113162880"/>
        <c:axId val="0"/>
      </c:bar3DChart>
      <c:catAx>
        <c:axId val="113161344"/>
        <c:scaling>
          <c:orientation val="minMax"/>
        </c:scaling>
        <c:axPos val="b"/>
        <c:numFmt formatCode="General" sourceLinked="1"/>
        <c:tickLblPos val="low"/>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13162880"/>
        <c:crosses val="autoZero"/>
        <c:auto val="1"/>
        <c:lblAlgn val="ctr"/>
        <c:lblOffset val="100"/>
        <c:tickLblSkip val="2"/>
        <c:tickMarkSkip val="1"/>
      </c:catAx>
      <c:valAx>
        <c:axId val="113162880"/>
        <c:scaling>
          <c:orientation val="minMax"/>
        </c:scaling>
        <c:axPos val="l"/>
        <c:majorGridlines>
          <c:spPr>
            <a:ln w="3175">
              <a:solidFill>
                <a:schemeClr val="tx1"/>
              </a:solidFill>
              <a:prstDash val="solid"/>
            </a:ln>
          </c:spPr>
        </c:majorGridlines>
        <c:numFmt formatCode="General"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113161344"/>
        <c:crosses val="autoZero"/>
        <c:crossBetween val="between"/>
      </c:valAx>
      <c:spPr>
        <a:noFill/>
        <a:ln w="25398">
          <a:noFill/>
        </a:ln>
      </c:spPr>
    </c:plotArea>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92438"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3315" name="Rectangle 3"/>
          <p:cNvSpPr>
            <a:spLocks noGrp="1" noChangeArrowheads="1"/>
          </p:cNvSpPr>
          <p:nvPr>
            <p:ph type="dt" sz="quarter" idx="1"/>
          </p:nvPr>
        </p:nvSpPr>
        <p:spPr bwMode="auto">
          <a:xfrm>
            <a:off x="3890963" y="0"/>
            <a:ext cx="2992437"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3316" name="Rectangle 4"/>
          <p:cNvSpPr>
            <a:spLocks noGrp="1" noChangeArrowheads="1"/>
          </p:cNvSpPr>
          <p:nvPr>
            <p:ph type="ftr" sz="quarter" idx="2"/>
          </p:nvPr>
        </p:nvSpPr>
        <p:spPr bwMode="auto">
          <a:xfrm>
            <a:off x="0" y="8851900"/>
            <a:ext cx="2992438"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3317" name="Rectangle 5"/>
          <p:cNvSpPr>
            <a:spLocks noGrp="1" noChangeArrowheads="1"/>
          </p:cNvSpPr>
          <p:nvPr>
            <p:ph type="sldNum" sz="quarter" idx="3"/>
          </p:nvPr>
        </p:nvSpPr>
        <p:spPr bwMode="auto">
          <a:xfrm>
            <a:off x="3890963" y="8851900"/>
            <a:ext cx="2992437"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456E7AC5-2B1B-4DB8-9FAE-272D3DE4DC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3550"/>
          </a:xfrm>
          <a:prstGeom prst="rect">
            <a:avLst/>
          </a:prstGeom>
          <a:noFill/>
          <a:ln>
            <a:noFill/>
          </a:ln>
          <a:effectLst/>
          <a:extLst/>
        </p:spPr>
        <p:txBody>
          <a:bodyPr vert="horz" wrap="square" lIns="92949" tIns="46474" rIns="92949" bIns="46474" numCol="1" anchor="t" anchorCtr="0" compatLnSpc="1">
            <a:prstTxWarp prst="textNoShape">
              <a:avLst/>
            </a:prstTxWarp>
          </a:bodyPr>
          <a:lstStyle>
            <a:lvl1pPr defTabSz="930275">
              <a:defRPr sz="1200" b="0">
                <a:solidFill>
                  <a:schemeClr val="tx1"/>
                </a:solidFill>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63550"/>
          </a:xfrm>
          <a:prstGeom prst="rect">
            <a:avLst/>
          </a:prstGeom>
          <a:noFill/>
          <a:ln>
            <a:noFill/>
          </a:ln>
          <a:effectLst/>
          <a:extLst/>
        </p:spPr>
        <p:txBody>
          <a:bodyPr vert="horz" wrap="square" lIns="92949" tIns="46474" rIns="92949" bIns="46474" numCol="1" anchor="t" anchorCtr="0" compatLnSpc="1">
            <a:prstTxWarp prst="textNoShape">
              <a:avLst/>
            </a:prstTxWarp>
          </a:bodyPr>
          <a:lstStyle>
            <a:lvl1pPr algn="r" defTabSz="930275">
              <a:defRPr sz="1200" b="0">
                <a:solidFill>
                  <a:schemeClr val="tx1"/>
                </a:solidFill>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8075" y="698500"/>
            <a:ext cx="4643438" cy="3484563"/>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414838"/>
            <a:ext cx="5029200" cy="4183062"/>
          </a:xfrm>
          <a:prstGeom prst="rect">
            <a:avLst/>
          </a:prstGeom>
          <a:noFill/>
          <a:ln>
            <a:noFill/>
          </a:ln>
          <a:effectLst/>
          <a:extLst/>
        </p:spPr>
        <p:txBody>
          <a:bodyPr vert="horz" wrap="squar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32850"/>
            <a:ext cx="2971800" cy="463550"/>
          </a:xfrm>
          <a:prstGeom prst="rect">
            <a:avLst/>
          </a:prstGeom>
          <a:noFill/>
          <a:ln>
            <a:noFill/>
          </a:ln>
          <a:effectLst/>
          <a:extLst/>
        </p:spPr>
        <p:txBody>
          <a:bodyPr vert="horz" wrap="square" lIns="92949" tIns="46474" rIns="92949" bIns="46474" numCol="1" anchor="b" anchorCtr="0" compatLnSpc="1">
            <a:prstTxWarp prst="textNoShape">
              <a:avLst/>
            </a:prstTxWarp>
          </a:bodyPr>
          <a:lstStyle>
            <a:lvl1pPr defTabSz="930275">
              <a:defRPr sz="1200" b="0">
                <a:solidFill>
                  <a:schemeClr val="tx1"/>
                </a:solidFill>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832850"/>
            <a:ext cx="2971800" cy="463550"/>
          </a:xfrm>
          <a:prstGeom prst="rect">
            <a:avLst/>
          </a:prstGeom>
          <a:noFill/>
          <a:ln>
            <a:noFill/>
          </a:ln>
          <a:effectLst/>
          <a:extLst/>
        </p:spPr>
        <p:txBody>
          <a:bodyPr vert="horz" wrap="square" lIns="92949" tIns="46474" rIns="92949" bIns="46474" numCol="1" anchor="b" anchorCtr="0" compatLnSpc="1">
            <a:prstTxWarp prst="textNoShape">
              <a:avLst/>
            </a:prstTxWarp>
          </a:bodyPr>
          <a:lstStyle>
            <a:lvl1pPr algn="r" defTabSz="930275">
              <a:defRPr sz="1200" b="0">
                <a:solidFill>
                  <a:schemeClr val="tx1"/>
                </a:solidFill>
                <a:latin typeface="Times New Roman" pitchFamily="18" charset="0"/>
              </a:defRPr>
            </a:lvl1pPr>
          </a:lstStyle>
          <a:p>
            <a:pPr>
              <a:defRPr/>
            </a:pPr>
            <a:fld id="{F17DECDE-364A-42B6-8BA8-EEBDE9DFC2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14425" y="695325"/>
            <a:ext cx="4629150" cy="3471863"/>
          </a:xfrm>
          <a:ln/>
        </p:spPr>
      </p:sp>
      <p:sp>
        <p:nvSpPr>
          <p:cNvPr id="33795" name="Rectangle 3"/>
          <p:cNvSpPr>
            <a:spLocks noGrp="1" noChangeArrowheads="1"/>
          </p:cNvSpPr>
          <p:nvPr>
            <p:ph type="body" idx="1"/>
          </p:nvPr>
        </p:nvSpPr>
        <p:spPr>
          <a:xfrm>
            <a:off x="914400" y="4398963"/>
            <a:ext cx="5029200" cy="4165600"/>
          </a:xfrm>
        </p:spPr>
        <p:txBody>
          <a:bodyPr/>
          <a:lstStyle/>
          <a:p>
            <a:pPr>
              <a:defRPr/>
            </a:pPr>
            <a:r>
              <a:rPr lang="en-US" sz="1070" b="1" cap="all" dirty="0" smtClean="0"/>
              <a:t>Good morning</a:t>
            </a:r>
            <a:endParaRPr lang="en-US" sz="1070" b="1" dirty="0" smtClean="0">
              <a:solidFill>
                <a:srgbClr val="FF0066"/>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r>
              <a:rPr lang="en-US" b="1" smtClean="0"/>
              <a:t>WITH THAT BACKGROUND WE CAN MOVE ON TO APPROVE THE FINANCIAL PLAN. THESE ARE THE OFFICIAL MEMBERS OF THE EXCOMM WHO WILL VOTE TO APPROVE THE FINANCIAL PLAN</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r>
              <a:rPr lang="en-US" b="1" smtClean="0"/>
              <a:t>HERE ARE THE EIGHT STEPS IN THE PLANNING PROCESS.  WE COMPLETED STEP ONE IN OCTOBER, TWO IN NOVEMBER, AND THREE, FOUR, AND FIVE IN DECEMBER. TODAY WE COMPLETED SIX. WITH THAT I MOVE THAT WE APPROVE THE BUDGET AND TURN THE MEETING OVER TO THE CHAIRMAN FOR THE DISCUSSION AND FORMAL APPROVAL.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r>
              <a:rPr lang="en-US" b="1" smtClean="0"/>
              <a:t>FINANCIAL PLANNING IS THE PROCESS THAT ESTIMATES THE REVENUES WE EXPECT TO RECEIVE AND THE EXPENSES WE EXPECT TO INCUR AND APPROVES LIMITS ON OUR EXPENSES. THESE DECISIONS ARE DOCUMENTED IN THE CTS FINANCIAL PLAN. WE DO THIS ONCE A YEAR.  </a:t>
            </a:r>
          </a:p>
          <a:p>
            <a:endParaRPr lang="en-US" b="1" smtClean="0"/>
          </a:p>
          <a:p>
            <a:r>
              <a:rPr lang="en-US" b="1" smtClean="0"/>
              <a:t>IN CONTRAST. RECEIPTS ARE RECORDED AND PAYMENTS MADE THROUGH THE EXECUTION PROCESS THROUGHOUT THE YEAR. EXECUTION IS DOCUMENTED IN THE CTS QUICKBOOKS ACCOUNTING SYSTEM IN REAL TIME WITH THE EXCEPTION OF THREE CHAPTERS. THESE CHAPTERS MAINTAIN THEIR OWN RECORDS OF THEIR REVENUE AND EXPENSES AND ARE REQUIRED TO PROVIDE QUARTERLY DOCUMENTATION TO CTS TO BE RECORDED IN QUICKBOOKS. WITH OUR COLLECTIVE APPROVAL, THE FINANCIAL PLAN LIMITS PAYMENTS FOR ALL CHAPTERS TO THE NET BUDGETS IN THE FINANCIAL PLAN PLUS THEIR OUTSIDE RECEIPTS. </a:t>
            </a:r>
          </a:p>
          <a:p>
            <a:endParaRPr lang="en-US" b="1" smtClean="0">
              <a:solidFill>
                <a:srgbClr val="FF0066"/>
              </a:solidFill>
            </a:endParaRPr>
          </a:p>
          <a:p>
            <a:r>
              <a:rPr lang="en-US" b="1" smtClean="0">
                <a:solidFill>
                  <a:srgbClr val="FF0066"/>
                </a:solidFill>
              </a:rPr>
              <a:t>LAST YEAR I PROVIDED TUTORIALS ON THE FINANCIAL PLANNING AND EXECUTION PROCESSES. THIS YEAR, SINCE WE ARE LIMITED ON TIME, I WILL DEFER THESE TUTORIALS TO THE AUSTIN AND SAN ANTONIO VICE CHAIRMEN MEETINGS. </a:t>
            </a:r>
          </a:p>
          <a:p>
            <a:endParaRPr lang="en-US" b="1" smtClean="0">
              <a:solidFill>
                <a:srgbClr val="FF0066"/>
              </a:solidFill>
            </a:endParaRPr>
          </a:p>
          <a:p>
            <a:r>
              <a:rPr lang="en-US" b="1" smtClean="0">
                <a:solidFill>
                  <a:srgbClr val="FF0066"/>
                </a:solidFill>
              </a:rPr>
              <a:t>THIS WILL LEAVE US TIME TO CONCENTRATE ON THE FINANCIAL DATA, 2013 GOALS, THE FINANCIAL PLAN, AND ITS APPROVAL. </a:t>
            </a:r>
          </a:p>
          <a:p>
            <a:endParaRPr lang="en-US" b="1" smtClean="0">
              <a:solidFill>
                <a:srgbClr val="FF0066"/>
              </a:solidFill>
            </a:endParaRPr>
          </a:p>
          <a:p>
            <a:r>
              <a:rPr lang="en-US" b="1" smtClean="0">
                <a:solidFill>
                  <a:srgbClr val="FF0066"/>
                </a:solidFill>
              </a:rPr>
              <a:t>SO LET’S START BY LOOKING AT THE FINANCIAL RESULTS FROM LAST YEAR. </a:t>
            </a:r>
          </a:p>
          <a:p>
            <a:endParaRPr lang="en-US" b="1" smtClean="0">
              <a:solidFill>
                <a:srgbClr val="FF0066"/>
              </a:solidFill>
            </a:endParaRP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r>
              <a:rPr lang="en-US" b="1" smtClean="0"/>
              <a:t>HERE ARE LAST YEARS NUMBERS</a:t>
            </a:r>
          </a:p>
          <a:p>
            <a:endParaRPr lang="en-US" b="1" smtClean="0"/>
          </a:p>
          <a:p>
            <a:r>
              <a:rPr lang="en-US" b="1" smtClean="0"/>
              <a:t>THANKS TO YOU WHO RAN OUR WORKSHOPS, WE DID NOT LOSE AS MUCH AS WE EXPECTED TO LOSE</a:t>
            </a:r>
          </a:p>
          <a:p>
            <a:endParaRPr lang="en-US" b="1" smtClean="0"/>
          </a:p>
          <a:p>
            <a:r>
              <a:rPr lang="en-US" b="1" smtClean="0"/>
              <a:t>IEEE INVESTS OUR MONEY FOR US. SO ALTHOUGH WE LOST MONEY IN OUR 2011 INVESTMENTS, WE MADE MONEY IN 2012 WHICH REDUCED OUR OVERALL LOSS.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r>
              <a:rPr lang="en-US" b="1" smtClean="0"/>
              <a:t>THIS CHART SHOWS OUR RESERVES OVER THE PAST 12 YEARS. OUR GOAL IS TO STAY ABOVE THREE TIMES OUR ANNUAL REBATE BUT NOT SO FAR OVER THAT IEEE WOULD CONSIDER OUR RESERVES EXCESSIVE. </a:t>
            </a:r>
          </a:p>
          <a:p>
            <a:r>
              <a:rPr lang="en-US" b="1" smtClean="0"/>
              <a:t/>
            </a:r>
            <a:br>
              <a:rPr lang="en-US" b="1" smtClean="0"/>
            </a:br>
            <a:r>
              <a:rPr lang="en-US" b="1" smtClean="0"/>
              <a:t>WE ALSO WANT TO KEEP OUR REVENUE AND RECEIPTS UNDER $100,000 SO WE DO NOT TRIGGER AN AUTOMATIC IEEE AUDIT </a:t>
            </a:r>
          </a:p>
          <a:p>
            <a:endParaRPr lang="en-US" b="1" smtClean="0"/>
          </a:p>
          <a:p>
            <a:r>
              <a:rPr lang="en-US" b="1" smtClean="0"/>
              <a:t>AND WE NEED TO KEEP OUR NET BUDGET LOWER THAN OUR END OF YEAR CASH BALANCE OF $18,500 SO WE DO NOT RUN OUT OF MONEY.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r>
              <a:rPr lang="en-US" b="1" smtClean="0"/>
              <a:t>HERE IS HOW THE DETAILS LINE UP WITH THE GOALS WE SET. REVENUE AND EXPENSES ARE BELOW $100,000 AND THE NET BUDGET ALMOST MEETS OUR GOAL. IN ADDITION, AS YOU CAN SEE FROM YOUR SHEET,  ALL CHAPTERS WHICH REQUESTED BUDGETS RECEIVED AT LEAST $300 AND OUR CASH BALANCE AT THE END OF THE YEAR WILL BE $7332.</a:t>
            </a:r>
          </a:p>
          <a:p>
            <a:endParaRPr 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r>
              <a:rPr lang="en-US" b="1" smtClean="0"/>
              <a:t>HERE IS HOW THE DETAILS LINE UP WITH THE GOALS WE SET. REVENUE AND EXPENSES ARE BELOW $100,000 AND THE NET BUDGET ALMOST MEETS OUR GOAL. IN ADDITION, AS YOU CAN SEE FROM YOUR SHEET,  ALL CHAPTERS WHICH REQUESTED BUDGETS RECEIVED AT LEAST $300 AND OUR CASH BALANCE AT THE END OF THE YEAR WILL BE $7332.</a:t>
            </a:r>
          </a:p>
          <a:p>
            <a:endParaRPr 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r>
              <a:rPr lang="en-US" b="1" smtClean="0"/>
              <a:t>HERE IS WHAT YOU ALL SUBMITTED IN YOUR FINANCIAL PLANNING INPUTS FOR 2013. BOTH ESTIMATES EXCEED $100,000 AND THE REQUESTED BUDGETS EXCEEDS OUR CASH BALANCE.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r>
              <a:rPr lang="en-US" b="1" smtClean="0"/>
              <a:t>HERE IS THE IMPACT ON OUT RESERVES.  AS MAY BE SEEN OUR END OF 2013 RESERVES WILL STILL BE LOWER THAN 2012 BUT WE ARE ABOVE THREE TIMES OUR REBATE.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a:lnSpc>
                <a:spcPct val="90000"/>
              </a:lnSpc>
            </a:pPr>
            <a:r>
              <a:rPr lang="en-US" sz="1400" b="1" smtClean="0"/>
              <a:t>FINALLY, LET ME CLOSE WITH FOUR RECOMMENDATIONS FOR ALL TO ACHIEVE OUR NEWLY APPROVED BUDGET.</a:t>
            </a:r>
          </a:p>
          <a:p>
            <a:pPr>
              <a:lnSpc>
                <a:spcPct val="90000"/>
              </a:lnSpc>
            </a:pPr>
            <a:endParaRPr lang="en-US" sz="1400" b="1" smtClean="0"/>
          </a:p>
          <a:p>
            <a:pPr>
              <a:lnSpc>
                <a:spcPct val="90000"/>
              </a:lnSpc>
            </a:pPr>
            <a:r>
              <a:rPr lang="en-US" sz="1400" b="1" smtClean="0"/>
              <a:t>ENSURE THAT THAT THE VENUES YOU SELECT FOR FOOD ARE REASONABLY PRICED  AND CONSIDER CHARGING MEMBERS FOR MORE EXTRAVAGANT VENUES.</a:t>
            </a:r>
          </a:p>
          <a:p>
            <a:pPr>
              <a:lnSpc>
                <a:spcPct val="90000"/>
              </a:lnSpc>
            </a:pPr>
            <a:endParaRPr lang="en-US" sz="1400" b="1" smtClean="0"/>
          </a:p>
          <a:p>
            <a:pPr>
              <a:lnSpc>
                <a:spcPct val="90000"/>
              </a:lnSpc>
            </a:pPr>
            <a:r>
              <a:rPr lang="en-US" sz="1400" b="1" smtClean="0"/>
              <a:t>ENSURE THAT THE PLANNED REVENUES ARE AT LEAST 20% GREATER THAN EXPENDITURES FOR CONFERENCES, WORKSHOPS, AND SYMPOSIA.  IEEE POLICY REQUIRES THIS APPROACH. 20 PERCENT IS BE A MINIMUM NOT A MAXIMUM. </a:t>
            </a:r>
          </a:p>
          <a:p>
            <a:pPr>
              <a:lnSpc>
                <a:spcPct val="90000"/>
              </a:lnSpc>
            </a:pPr>
            <a:endParaRPr lang="en-US" sz="1400" b="1" smtClean="0"/>
          </a:p>
          <a:p>
            <a:pPr>
              <a:lnSpc>
                <a:spcPct val="90000"/>
              </a:lnSpc>
            </a:pPr>
            <a:r>
              <a:rPr lang="en-US" sz="1400" b="1" smtClean="0"/>
              <a:t>LIMIT COSTS FOR TRAVEL BY REDUCING DAYS ATTENDED AND USING SOCIETY FUNDS. THE CHAPTER TRAVEL POOL HAS ONLY $5,000 FOR ALL CHAPTER TRAVEL </a:t>
            </a:r>
          </a:p>
          <a:p>
            <a:pPr>
              <a:lnSpc>
                <a:spcPct val="90000"/>
              </a:lnSpc>
            </a:pPr>
            <a:endParaRPr lang="en-US" sz="1400" b="1" smtClean="0"/>
          </a:p>
          <a:p>
            <a:pPr>
              <a:lnSpc>
                <a:spcPct val="90000"/>
              </a:lnSpc>
            </a:pPr>
            <a:r>
              <a:rPr lang="en-US" sz="1400" b="1" smtClean="0"/>
              <a:t>WORK TO SECURE SPONSORSHIPS FOR MEETINGS, CONFERENCES, WORKSHOPS, SYMPOSIUMS, ETC. AS WELL AS ASKING YOUR COMPANY TO PAY FOR ANY CONFERENCES THAT YOU ATTEND, TO INCLUDE THOSE FOR YOUR VOLUNTEER POSITION.</a:t>
            </a:r>
          </a:p>
          <a:p>
            <a:pPr>
              <a:lnSpc>
                <a:spcPct val="90000"/>
              </a:lnSpc>
            </a:pPr>
            <a:endParaRPr lang="en-US" sz="1400" b="1" smtClean="0"/>
          </a:p>
          <a:p>
            <a:pPr>
              <a:lnSpc>
                <a:spcPct val="90000"/>
              </a:lnSpc>
            </a:pPr>
            <a:r>
              <a:rPr lang="en-US" sz="1400" b="1" smtClean="0"/>
              <a:t>THANK YOU FOR STAYING WITH USGOOD LUCK TO YOU ALL!</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3" name="Picture 6" descr="ieeeblu"/>
          <p:cNvPicPr>
            <a:picLocks noChangeAspect="1" noChangeArrowheads="1"/>
          </p:cNvPicPr>
          <p:nvPr/>
        </p:nvPicPr>
        <p:blipFill>
          <a:blip r:embed="rId2" cstate="print">
            <a:lum bright="70000" contrast="-70000"/>
          </a:blip>
          <a:srcRect/>
          <a:stretch>
            <a:fillRect/>
          </a:stretch>
        </p:blipFill>
        <p:spPr bwMode="auto">
          <a:xfrm>
            <a:off x="304800" y="1828800"/>
            <a:ext cx="8610600" cy="2630488"/>
          </a:xfrm>
          <a:prstGeom prst="rect">
            <a:avLst/>
          </a:prstGeom>
          <a:noFill/>
          <a:ln w="9525">
            <a:noFill/>
            <a:miter lim="800000"/>
            <a:headEnd/>
            <a:tailEnd/>
          </a:ln>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pPr lvl="0"/>
            <a:r>
              <a:rPr lang="en-US" noProof="0" smtClean="0"/>
              <a:t>Click to edit Master title style</a:t>
            </a: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62000" y="1676400"/>
            <a:ext cx="7772400" cy="4114800"/>
          </a:xfrm>
        </p:spPr>
        <p:txBody>
          <a:bodyPr/>
          <a:lstStyle/>
          <a:p>
            <a:pPr lvl="0"/>
            <a:endParaRPr lang="en-US" noProof="0" smtClean="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62000" y="1676400"/>
            <a:ext cx="7772400" cy="4114800"/>
          </a:xfrm>
        </p:spPr>
        <p:txBody>
          <a:bodyPr/>
          <a:lstStyle/>
          <a:p>
            <a:pPr lvl="0"/>
            <a:endParaRPr lang="en-US" noProof="0" smtClean="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p:spPr>
        <p:txBody>
          <a:bodyPr wrap="none" anchor="ctr"/>
          <a:lstStyle/>
          <a:p>
            <a:pPr>
              <a:defRPr/>
            </a:pPr>
            <a:endParaRPr lang="en-US"/>
          </a:p>
        </p:txBody>
      </p:sp>
      <p:pic>
        <p:nvPicPr>
          <p:cNvPr id="3077" name="Picture 5" descr="ieeeblu"/>
          <p:cNvPicPr>
            <a:picLocks noChangeAspect="1" noChangeArrowheads="1"/>
          </p:cNvPicPr>
          <p:nvPr/>
        </p:nvPicPr>
        <p:blipFill>
          <a:blip r:embed="rId15" cstate="print"/>
          <a:srcRect/>
          <a:stretch>
            <a:fillRect/>
          </a:stretch>
        </p:blipFill>
        <p:spPr bwMode="auto">
          <a:xfrm>
            <a:off x="7504113" y="6281738"/>
            <a:ext cx="1066800" cy="325437"/>
          </a:xfrm>
          <a:prstGeom prst="rect">
            <a:avLst/>
          </a:prstGeom>
          <a:noFill/>
          <a:ln w="9525">
            <a:noFill/>
            <a:miter lim="800000"/>
            <a:headEnd/>
            <a:tailEnd/>
          </a:ln>
        </p:spPr>
      </p:pic>
      <p:sp>
        <p:nvSpPr>
          <p:cNvPr id="1030" name="Text Box 6"/>
          <p:cNvSpPr txBox="1">
            <a:spLocks noChangeArrowheads="1"/>
          </p:cNvSpPr>
          <p:nvPr/>
        </p:nvSpPr>
        <p:spPr bwMode="auto">
          <a:xfrm>
            <a:off x="1600200" y="6172200"/>
            <a:ext cx="5638800" cy="304800"/>
          </a:xfrm>
          <a:prstGeom prst="rect">
            <a:avLst/>
          </a:prstGeom>
          <a:noFill/>
          <a:ln>
            <a:noFill/>
          </a:ln>
          <a:effectLst/>
          <a:extLst/>
        </p:spPr>
        <p:txBody>
          <a:bodyPr>
            <a:spAutoFit/>
          </a:bodyPr>
          <a:lstStyle>
            <a:lvl1pPr>
              <a:defRPr b="1">
                <a:solidFill>
                  <a:schemeClr val="tx2"/>
                </a:solidFill>
                <a:latin typeface="Comic Sans MS" pitchFamily="66" charset="0"/>
              </a:defRPr>
            </a:lvl1pPr>
            <a:lvl2pPr marL="742950" indent="-285750">
              <a:defRPr b="1">
                <a:solidFill>
                  <a:schemeClr val="tx2"/>
                </a:solidFill>
                <a:latin typeface="Comic Sans MS" pitchFamily="66" charset="0"/>
              </a:defRPr>
            </a:lvl2pPr>
            <a:lvl3pPr marL="1143000" indent="-228600">
              <a:defRPr b="1">
                <a:solidFill>
                  <a:schemeClr val="tx2"/>
                </a:solidFill>
                <a:latin typeface="Comic Sans MS" pitchFamily="66" charset="0"/>
              </a:defRPr>
            </a:lvl3pPr>
            <a:lvl4pPr marL="1600200" indent="-228600">
              <a:defRPr b="1">
                <a:solidFill>
                  <a:schemeClr val="tx2"/>
                </a:solidFill>
                <a:latin typeface="Comic Sans MS" pitchFamily="66" charset="0"/>
              </a:defRPr>
            </a:lvl4pPr>
            <a:lvl5pPr marL="2057400" indent="-228600">
              <a:defRPr b="1">
                <a:solidFill>
                  <a:schemeClr val="tx2"/>
                </a:solidFill>
                <a:latin typeface="Comic Sans MS" pitchFamily="66" charset="0"/>
              </a:defRPr>
            </a:lvl5pPr>
            <a:lvl6pPr marL="2514600" indent="-228600" eaLnBrk="0" fontAlgn="base" hangingPunct="0">
              <a:spcBef>
                <a:spcPct val="0"/>
              </a:spcBef>
              <a:spcAft>
                <a:spcPct val="0"/>
              </a:spcAft>
              <a:defRPr b="1">
                <a:solidFill>
                  <a:schemeClr val="tx2"/>
                </a:solidFill>
                <a:latin typeface="Comic Sans MS" pitchFamily="66" charset="0"/>
              </a:defRPr>
            </a:lvl6pPr>
            <a:lvl7pPr marL="2971800" indent="-228600" eaLnBrk="0" fontAlgn="base" hangingPunct="0">
              <a:spcBef>
                <a:spcPct val="0"/>
              </a:spcBef>
              <a:spcAft>
                <a:spcPct val="0"/>
              </a:spcAft>
              <a:defRPr b="1">
                <a:solidFill>
                  <a:schemeClr val="tx2"/>
                </a:solidFill>
                <a:latin typeface="Comic Sans MS" pitchFamily="66" charset="0"/>
              </a:defRPr>
            </a:lvl7pPr>
            <a:lvl8pPr marL="3429000" indent="-228600" eaLnBrk="0" fontAlgn="base" hangingPunct="0">
              <a:spcBef>
                <a:spcPct val="0"/>
              </a:spcBef>
              <a:spcAft>
                <a:spcPct val="0"/>
              </a:spcAft>
              <a:defRPr b="1">
                <a:solidFill>
                  <a:schemeClr val="tx2"/>
                </a:solidFill>
                <a:latin typeface="Comic Sans MS" pitchFamily="66" charset="0"/>
              </a:defRPr>
            </a:lvl8pPr>
            <a:lvl9pPr marL="3886200" indent="-228600" eaLnBrk="0" fontAlgn="base" hangingPunct="0">
              <a:spcBef>
                <a:spcPct val="0"/>
              </a:spcBef>
              <a:spcAft>
                <a:spcPct val="0"/>
              </a:spcAft>
              <a:defRPr b="1">
                <a:solidFill>
                  <a:schemeClr val="tx2"/>
                </a:solidFill>
                <a:latin typeface="Comic Sans MS" pitchFamily="66" charset="0"/>
              </a:defRPr>
            </a:lvl9pPr>
          </a:lstStyle>
          <a:p>
            <a:pPr algn="ctr">
              <a:spcBef>
                <a:spcPct val="50000"/>
              </a:spcBef>
              <a:defRPr/>
            </a:pPr>
            <a:r>
              <a:rPr lang="en-US" sz="1400" smtClean="0">
                <a:solidFill>
                  <a:srgbClr val="000099"/>
                </a:solidFill>
                <a:latin typeface="Arial" charset="0"/>
              </a:rPr>
              <a:t>IEEE Central Texas Section</a:t>
            </a:r>
          </a:p>
        </p:txBody>
      </p:sp>
    </p:spTree>
  </p:cSld>
  <p:clrMap bg1="lt1" tx1="dk1" bg2="lt2" tx2="dk2" accent1="accent1" accent2="accent2" accent3="accent3" accent4="accent4" accent5="accent5" accent6="accent6" hlink="hlink" folHlink="folHlink"/>
  <p:sldLayoutIdLst>
    <p:sldLayoutId id="2147484096"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 id="2147484095" r:id="rId13"/>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6130"/>
                                        </p:tgtEl>
                                        <p:attrNameLst>
                                          <p:attrName>style.visibility</p:attrName>
                                        </p:attrNameLst>
                                      </p:cBhvr>
                                      <p:to>
                                        <p:strVal val="visible"/>
                                      </p:to>
                                    </p:set>
                                    <p:animEffect transition="in" filter="fade">
                                      <p:cBhvr>
                                        <p:cTn id="7" dur="2000"/>
                                        <p:tgtEl>
                                          <p:spTgt spid="1761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6131"/>
                                        </p:tgtEl>
                                        <p:attrNameLst>
                                          <p:attrName>style.visibility</p:attrName>
                                        </p:attrNameLst>
                                      </p:cBhvr>
                                      <p:to>
                                        <p:strVal val="visible"/>
                                      </p:to>
                                    </p:set>
                                    <p:animEffect transition="in" filter="fade">
                                      <p:cBhvr>
                                        <p:cTn id="10" dur="2000"/>
                                        <p:tgtEl>
                                          <p:spTgt spid="176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0" grpId="0"/>
      <p:bldP spid="176131" grpId="0">
        <p:tmplLst>
          <p:tmpl>
            <p:tnLst>
              <p:par>
                <p:cTn presetID="10" presetClass="entr" presetSubtype="0" fill="hold" nodeType="withEffect">
                  <p:stCondLst>
                    <p:cond delay="0"/>
                  </p:stCondLst>
                  <p:childTnLst>
                    <p:set>
                      <p:cBhvr>
                        <p:cTn dur="1" fill="hold">
                          <p:stCondLst>
                            <p:cond delay="0"/>
                          </p:stCondLst>
                        </p:cTn>
                        <p:tgtEl>
                          <p:spTgt spid="176131"/>
                        </p:tgtEl>
                        <p:attrNameLst>
                          <p:attrName>style.visibility</p:attrName>
                        </p:attrNameLst>
                      </p:cBhvr>
                      <p:to>
                        <p:strVal val="visible"/>
                      </p:to>
                    </p:set>
                    <p:animEffect transition="in" filter="fade">
                      <p:cBhvr>
                        <p:cTn dur="2000"/>
                        <p:tgtEl>
                          <p:spTgt spid="176131"/>
                        </p:tgtEl>
                      </p:cBhvr>
                    </p:animEffect>
                  </p:childTnLst>
                </p:cTn>
              </p:par>
            </p:tnLst>
          </p:tmpl>
        </p:tmplLst>
      </p:bldP>
    </p:bld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rumtra@iee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457200"/>
            <a:ext cx="8763000" cy="6019800"/>
          </a:xfrm>
        </p:spPr>
        <p:txBody>
          <a:bodyPr/>
          <a:lstStyle/>
          <a:p>
            <a:r>
              <a:rPr lang="en-US" smtClean="0"/>
              <a:t/>
            </a:r>
            <a:br>
              <a:rPr lang="en-US" smtClean="0"/>
            </a:br>
            <a:r>
              <a:rPr lang="en-US" smtClean="0"/>
              <a:t/>
            </a:r>
            <a:br>
              <a:rPr lang="en-US" smtClean="0"/>
            </a:br>
            <a:r>
              <a:rPr lang="en-US" smtClean="0"/>
              <a:t/>
            </a:r>
            <a:br>
              <a:rPr lang="en-US" smtClean="0"/>
            </a:br>
            <a:r>
              <a:rPr lang="en-US" smtClean="0"/>
              <a:t>Treasurer</a:t>
            </a:r>
            <a:br>
              <a:rPr lang="en-US" smtClean="0"/>
            </a:br>
            <a:r>
              <a:rPr lang="en-US" smtClean="0"/>
              <a:t>Financial Committee Report</a:t>
            </a:r>
            <a:br>
              <a:rPr lang="en-US" smtClean="0"/>
            </a:br>
            <a:r>
              <a:rPr lang="en-US" smtClean="0"/>
              <a:t/>
            </a:r>
            <a:br>
              <a:rPr lang="en-US" smtClean="0"/>
            </a:br>
            <a:r>
              <a:rPr lang="en-US" smtClean="0"/>
              <a:t> </a:t>
            </a:r>
            <a:r>
              <a:rPr lang="en-US" sz="2800" smtClean="0"/>
              <a:t>CTS Spring Planning Meeting</a:t>
            </a:r>
            <a:br>
              <a:rPr lang="en-US" sz="2800" smtClean="0"/>
            </a:br>
            <a:r>
              <a:rPr lang="en-US" sz="2800" smtClean="0"/>
              <a:t>San Marcos</a:t>
            </a:r>
            <a:br>
              <a:rPr lang="en-US" sz="2800" smtClean="0"/>
            </a:br>
            <a:r>
              <a:rPr lang="en-US" sz="2800" smtClean="0"/>
              <a:t>January 24, 2015</a:t>
            </a:r>
            <a:r>
              <a:rPr lang="en-US" smtClean="0"/>
              <a:t/>
            </a:r>
            <a:br>
              <a:rPr lang="en-US" smtClean="0"/>
            </a:br>
            <a:r>
              <a:rPr lang="en-US" sz="2400" smtClean="0">
                <a:solidFill>
                  <a:schemeClr val="hlink"/>
                </a:solidFill>
              </a:rPr>
              <a:t>Don Drumtra</a:t>
            </a:r>
            <a:r>
              <a:rPr lang="en-US" sz="2400" smtClean="0">
                <a:solidFill>
                  <a:srgbClr val="CC0000"/>
                </a:solidFill>
              </a:rPr>
              <a:t/>
            </a:r>
            <a:br>
              <a:rPr lang="en-US" sz="2400" smtClean="0">
                <a:solidFill>
                  <a:srgbClr val="CC0000"/>
                </a:solidFill>
              </a:rPr>
            </a:br>
            <a:r>
              <a:rPr lang="en-US" sz="2400" smtClean="0">
                <a:solidFill>
                  <a:schemeClr val="accent2"/>
                </a:solidFill>
                <a:hlinkClick r:id="rId3"/>
              </a:rPr>
              <a:t>Drumtra@ieee.org</a:t>
            </a:r>
            <a:r>
              <a:rPr lang="en-US" sz="2400" smtClean="0">
                <a:solidFill>
                  <a:schemeClr val="accent2"/>
                </a:solidFill>
              </a:rPr>
              <a:t/>
            </a:r>
            <a:br>
              <a:rPr lang="en-US" sz="2400" smtClean="0">
                <a:solidFill>
                  <a:schemeClr val="accent2"/>
                </a:solidFill>
              </a:rPr>
            </a:br>
            <a:r>
              <a:rPr lang="en-US" sz="2000" smtClean="0"/>
              <a:t>512-291-0315                      </a:t>
            </a:r>
            <a:br>
              <a:rPr lang="en-US" sz="2000" smtClean="0"/>
            </a:br>
            <a:r>
              <a:rPr lang="en-US" sz="2000" smtClean="0"/>
              <a:t>                       </a:t>
            </a:r>
          </a:p>
        </p:txBody>
      </p:sp>
      <p:pic>
        <p:nvPicPr>
          <p:cNvPr id="5123" name="Picture 3" descr="IEEE Logo"/>
          <p:cNvPicPr>
            <a:picLocks noChangeAspect="1" noChangeArrowheads="1"/>
          </p:cNvPicPr>
          <p:nvPr/>
        </p:nvPicPr>
        <p:blipFill>
          <a:blip r:embed="rId4" cstate="print"/>
          <a:srcRect/>
          <a:stretch>
            <a:fillRect/>
          </a:stretch>
        </p:blipFill>
        <p:spPr bwMode="auto">
          <a:xfrm>
            <a:off x="3505200" y="990600"/>
            <a:ext cx="1752600" cy="609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smtClean="0"/>
              <a:t/>
            </a:r>
            <a:br>
              <a:rPr lang="en-US" sz="3200" smtClean="0"/>
            </a:br>
            <a:r>
              <a:rPr lang="en-US" smtClean="0"/>
              <a:t>CTS Financial Plan Approval</a:t>
            </a:r>
            <a:r>
              <a:rPr lang="en-US" sz="3200" smtClean="0"/>
              <a:t/>
            </a:r>
            <a:br>
              <a:rPr lang="en-US" sz="3200" smtClean="0"/>
            </a:br>
            <a:endParaRPr lang="en-US" sz="2400" smtClean="0">
              <a:solidFill>
                <a:srgbClr val="009900"/>
              </a:solidFill>
            </a:endParaRPr>
          </a:p>
        </p:txBody>
      </p:sp>
      <p:sp>
        <p:nvSpPr>
          <p:cNvPr id="11267" name="Rectangle 3"/>
          <p:cNvSpPr>
            <a:spLocks noGrp="1" noChangeArrowheads="1"/>
          </p:cNvSpPr>
          <p:nvPr>
            <p:ph type="body" idx="1"/>
          </p:nvPr>
        </p:nvSpPr>
        <p:spPr>
          <a:xfrm>
            <a:off x="762000" y="1905000"/>
            <a:ext cx="7543800" cy="4114800"/>
          </a:xfrm>
        </p:spPr>
        <p:txBody>
          <a:bodyPr/>
          <a:lstStyle/>
          <a:p>
            <a:pPr>
              <a:lnSpc>
                <a:spcPct val="80000"/>
              </a:lnSpc>
              <a:buFont typeface="Monotype Sorts" pitchFamily="2" charset="2"/>
              <a:buNone/>
            </a:pPr>
            <a:r>
              <a:rPr lang="en-US" sz="2800" dirty="0" smtClean="0"/>
              <a:t>              </a:t>
            </a:r>
            <a:r>
              <a:rPr lang="en-US" dirty="0" smtClean="0"/>
              <a:t>CTS Executive Committee</a:t>
            </a:r>
          </a:p>
          <a:p>
            <a:pPr>
              <a:lnSpc>
                <a:spcPct val="80000"/>
              </a:lnSpc>
              <a:buFont typeface="Monotype Sorts" pitchFamily="2" charset="2"/>
              <a:buNone/>
            </a:pPr>
            <a:endParaRPr lang="en-US" sz="1200" dirty="0" smtClean="0"/>
          </a:p>
          <a:p>
            <a:pPr>
              <a:lnSpc>
                <a:spcPct val="80000"/>
              </a:lnSpc>
            </a:pPr>
            <a:r>
              <a:rPr lang="en-US" dirty="0" smtClean="0"/>
              <a:t>All Section Officers</a:t>
            </a:r>
          </a:p>
          <a:p>
            <a:pPr lvl="1" algn="ctr">
              <a:lnSpc>
                <a:spcPct val="80000"/>
              </a:lnSpc>
              <a:buFont typeface="Monotype Sorts" pitchFamily="2" charset="2"/>
              <a:buNone/>
            </a:pPr>
            <a:r>
              <a:rPr lang="en-US" dirty="0" smtClean="0"/>
              <a:t>(Chairman, two Past Chairmen, VP-Austin, VP-San Antonio, Secretary, Treasurer, Manager of Electronic Communications)</a:t>
            </a:r>
          </a:p>
          <a:p>
            <a:pPr lvl="1">
              <a:lnSpc>
                <a:spcPct val="80000"/>
              </a:lnSpc>
            </a:pPr>
            <a:endParaRPr lang="en-US" sz="2400" dirty="0" smtClean="0"/>
          </a:p>
          <a:p>
            <a:pPr>
              <a:lnSpc>
                <a:spcPct val="80000"/>
              </a:lnSpc>
            </a:pPr>
            <a:r>
              <a:rPr lang="en-US" dirty="0" smtClean="0"/>
              <a:t>Chairmen of all CTS Chapters</a:t>
            </a:r>
            <a:br>
              <a:rPr lang="en-US" dirty="0" smtClean="0"/>
            </a:br>
            <a:r>
              <a:rPr lang="en-US" dirty="0" smtClean="0"/>
              <a:t>  and Affinity Groups</a:t>
            </a:r>
            <a:endParaRPr lang="en-US" sz="2800" dirty="0" smtClean="0"/>
          </a:p>
          <a:p>
            <a:pPr lvl="1">
              <a:lnSpc>
                <a:spcPct val="80000"/>
              </a:lnSpc>
            </a:pPr>
            <a:endParaRPr lang="en-US" sz="2400" dirty="0" smtClean="0"/>
          </a:p>
          <a:p>
            <a:pPr lvl="1">
              <a:lnSpc>
                <a:spcPct val="80000"/>
              </a:lnSpc>
              <a:buFont typeface="Monotype Sorts" pitchFamily="2" charset="2"/>
              <a:buNone/>
            </a:pPr>
            <a:r>
              <a:rPr lang="en-US" sz="2400" dirty="0" smtClean="0"/>
              <a:t>   </a:t>
            </a:r>
          </a:p>
          <a:p>
            <a:pPr lvl="2">
              <a:lnSpc>
                <a:spcPct val="80000"/>
              </a:lnSpc>
            </a:pPr>
            <a:endParaRPr lang="en-US" sz="2000" dirty="0" smtClean="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CTS Financial Planning Process</a:t>
            </a:r>
          </a:p>
        </p:txBody>
      </p:sp>
      <p:sp>
        <p:nvSpPr>
          <p:cNvPr id="12291" name="Rectangle 3"/>
          <p:cNvSpPr>
            <a:spLocks noGrp="1" noChangeArrowheads="1"/>
          </p:cNvSpPr>
          <p:nvPr>
            <p:ph type="body" idx="1"/>
          </p:nvPr>
        </p:nvSpPr>
        <p:spPr>
          <a:xfrm>
            <a:off x="762000" y="1676400"/>
            <a:ext cx="7924800" cy="4114800"/>
          </a:xfrm>
        </p:spPr>
        <p:txBody>
          <a:bodyPr/>
          <a:lstStyle/>
          <a:p>
            <a:pPr marL="742950" indent="-742950">
              <a:buClr>
                <a:schemeClr val="tx1"/>
              </a:buClr>
              <a:buSzPct val="100000"/>
              <a:buFont typeface="Arial" charset="0"/>
              <a:buAutoNum type="arabicPeriod"/>
            </a:pPr>
            <a:r>
              <a:rPr lang="en-US" sz="2800" smtClean="0"/>
              <a:t>Treasurer calls for input</a:t>
            </a:r>
          </a:p>
          <a:p>
            <a:pPr marL="742950" indent="-742950">
              <a:buClr>
                <a:schemeClr val="tx1"/>
              </a:buClr>
              <a:buSzPct val="100000"/>
              <a:buFont typeface="Arial" charset="0"/>
              <a:buAutoNum type="arabicPeriod"/>
            </a:pPr>
            <a:r>
              <a:rPr lang="en-US" sz="2800" smtClean="0"/>
              <a:t>Chapter &amp; Staff officers provide input</a:t>
            </a:r>
          </a:p>
          <a:p>
            <a:pPr marL="742950" indent="-742950">
              <a:buClr>
                <a:schemeClr val="tx1"/>
              </a:buClr>
              <a:buSzPct val="100000"/>
              <a:buFont typeface="Arial" charset="0"/>
              <a:buAutoNum type="arabicPeriod"/>
            </a:pPr>
            <a:r>
              <a:rPr lang="en-US" sz="2800" smtClean="0"/>
              <a:t>Treasurer combines with prior year data</a:t>
            </a:r>
          </a:p>
          <a:p>
            <a:pPr marL="742950" indent="-742950">
              <a:buClr>
                <a:schemeClr val="tx1"/>
              </a:buClr>
              <a:buSzPct val="100000"/>
              <a:buFont typeface="Arial" charset="0"/>
              <a:buAutoNum type="arabicPeriod"/>
            </a:pPr>
            <a:r>
              <a:rPr lang="en-US" sz="2800" smtClean="0"/>
              <a:t>Treasurer and Chair develop draft fin plan</a:t>
            </a:r>
          </a:p>
          <a:p>
            <a:pPr marL="742950" indent="-742950">
              <a:buClr>
                <a:schemeClr val="tx1"/>
              </a:buClr>
              <a:buSzPct val="100000"/>
              <a:buFont typeface="Arial" charset="0"/>
              <a:buAutoNum type="arabicPeriod"/>
            </a:pPr>
            <a:r>
              <a:rPr lang="en-US" sz="2800" smtClean="0"/>
              <a:t>SecComm reviews and approves the plan</a:t>
            </a:r>
          </a:p>
          <a:p>
            <a:pPr marL="742950" indent="-742950">
              <a:buClr>
                <a:srgbClr val="111111"/>
              </a:buClr>
              <a:buSzPct val="100000"/>
              <a:buFont typeface="Arial" charset="0"/>
              <a:buAutoNum type="arabicPeriod"/>
            </a:pPr>
            <a:r>
              <a:rPr lang="en-US" sz="2800" smtClean="0"/>
              <a:t>Treasurer presents the plan to the ExComm</a:t>
            </a:r>
          </a:p>
          <a:p>
            <a:pPr marL="742950" indent="-742950">
              <a:buSzPct val="100000"/>
              <a:buFont typeface="Arial" charset="0"/>
              <a:buAutoNum type="arabicPeriod"/>
            </a:pPr>
            <a:r>
              <a:rPr lang="en-US" sz="2800" smtClean="0"/>
              <a:t>Treasurer moves to approve</a:t>
            </a:r>
          </a:p>
          <a:p>
            <a:pPr marL="742950" indent="-742950">
              <a:buSzPct val="100000"/>
              <a:buFont typeface="Arial" charset="0"/>
              <a:buAutoNum type="arabicPeriod"/>
            </a:pPr>
            <a:r>
              <a:rPr lang="en-US" sz="2800" smtClean="0"/>
              <a:t>ExComm discusses and approves  </a:t>
            </a:r>
            <a:endParaRPr lang="en-US" sz="2800" b="1" smtClean="0"/>
          </a:p>
          <a:p>
            <a:pPr marL="742950" indent="-742950">
              <a:buSzPct val="100000"/>
              <a:buFont typeface="Arial" charset="0"/>
              <a:buAutoNum type="arabicPeriod"/>
            </a:pPr>
            <a:endParaRPr lang="en-US" sz="2800" b="1" smtClean="0"/>
          </a:p>
        </p:txBody>
      </p:sp>
      <p:cxnSp>
        <p:nvCxnSpPr>
          <p:cNvPr id="12292" name="Straight Connector 4"/>
          <p:cNvCxnSpPr>
            <a:cxnSpLocks noChangeShapeType="1"/>
          </p:cNvCxnSpPr>
          <p:nvPr/>
        </p:nvCxnSpPr>
        <p:spPr bwMode="auto">
          <a:xfrm>
            <a:off x="838200" y="4267200"/>
            <a:ext cx="6629400" cy="0"/>
          </a:xfrm>
          <a:prstGeom prst="line">
            <a:avLst/>
          </a:prstGeom>
          <a:noFill/>
          <a:ln w="9525">
            <a:noFill/>
            <a:round/>
            <a:headEnd/>
            <a:tailEnd/>
          </a:ln>
        </p:spPr>
      </p:cxn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Overview</a:t>
            </a:r>
          </a:p>
        </p:txBody>
      </p:sp>
      <p:sp>
        <p:nvSpPr>
          <p:cNvPr id="6147" name="Rectangle 3"/>
          <p:cNvSpPr>
            <a:spLocks noGrp="1" noChangeArrowheads="1"/>
          </p:cNvSpPr>
          <p:nvPr>
            <p:ph type="body" idx="1"/>
          </p:nvPr>
        </p:nvSpPr>
        <p:spPr>
          <a:xfrm>
            <a:off x="762000" y="1447800"/>
            <a:ext cx="7772400" cy="4343400"/>
          </a:xfrm>
        </p:spPr>
        <p:txBody>
          <a:bodyPr/>
          <a:lstStyle/>
          <a:p>
            <a:pPr>
              <a:lnSpc>
                <a:spcPct val="90000"/>
              </a:lnSpc>
            </a:pPr>
            <a:r>
              <a:rPr lang="en-US" dirty="0" smtClean="0"/>
              <a:t>2014 Financial Results </a:t>
            </a:r>
          </a:p>
          <a:p>
            <a:pPr>
              <a:lnSpc>
                <a:spcPct val="90000"/>
              </a:lnSpc>
            </a:pPr>
            <a:r>
              <a:rPr lang="en-US" dirty="0" smtClean="0"/>
              <a:t>2001-2014 Reserves</a:t>
            </a:r>
          </a:p>
          <a:p>
            <a:pPr>
              <a:lnSpc>
                <a:spcPct val="90000"/>
              </a:lnSpc>
            </a:pPr>
            <a:r>
              <a:rPr lang="en-US" dirty="0" smtClean="0"/>
              <a:t>2015 Financial Planning Goals </a:t>
            </a:r>
          </a:p>
          <a:p>
            <a:pPr>
              <a:lnSpc>
                <a:spcPct val="90000"/>
              </a:lnSpc>
            </a:pPr>
            <a:r>
              <a:rPr lang="en-US" dirty="0" smtClean="0"/>
              <a:t>2015 Financial Plan</a:t>
            </a:r>
          </a:p>
          <a:p>
            <a:pPr>
              <a:lnSpc>
                <a:spcPct val="90000"/>
              </a:lnSpc>
            </a:pPr>
            <a:r>
              <a:rPr lang="en-US" dirty="0" smtClean="0"/>
              <a:t>2001-2015 Planned Reserves</a:t>
            </a:r>
          </a:p>
          <a:p>
            <a:pPr>
              <a:lnSpc>
                <a:spcPct val="90000"/>
              </a:lnSpc>
            </a:pPr>
            <a:r>
              <a:rPr lang="en-US" dirty="0" smtClean="0"/>
              <a:t>2015 Highlights</a:t>
            </a:r>
          </a:p>
          <a:p>
            <a:pPr>
              <a:lnSpc>
                <a:spcPct val="90000"/>
              </a:lnSpc>
            </a:pPr>
            <a:r>
              <a:rPr lang="en-US" dirty="0" smtClean="0"/>
              <a:t>2015 Financial Plan Approval</a:t>
            </a:r>
          </a:p>
          <a:p>
            <a:pPr>
              <a:lnSpc>
                <a:spcPct val="90000"/>
              </a:lnSpc>
              <a:buNone/>
            </a:pPr>
            <a:r>
              <a:rPr lang="en-US" dirty="0" smtClean="0"/>
              <a:t>(Details were provided via email)</a:t>
            </a:r>
          </a:p>
          <a:p>
            <a:pPr>
              <a:lnSpc>
                <a:spcPct val="90000"/>
              </a:lnSpc>
              <a:buFont typeface="Monotype Sorts" pitchFamily="2" charset="2"/>
              <a:buNone/>
            </a:pPr>
            <a:endParaRPr lang="en-US" dirty="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2014 Financial Results</a:t>
            </a:r>
          </a:p>
        </p:txBody>
      </p:sp>
      <p:graphicFrame>
        <p:nvGraphicFramePr>
          <p:cNvPr id="504889" name="Group 57"/>
          <p:cNvGraphicFramePr>
            <a:graphicFrameLocks noGrp="1"/>
          </p:cNvGraphicFramePr>
          <p:nvPr>
            <p:ph type="tbl" idx="1"/>
          </p:nvPr>
        </p:nvGraphicFramePr>
        <p:xfrm>
          <a:off x="762000" y="1676400"/>
          <a:ext cx="7772400" cy="2949575"/>
        </p:xfrm>
        <a:graphic>
          <a:graphicData uri="http://schemas.openxmlformats.org/drawingml/2006/table">
            <a:tbl>
              <a:tblPr/>
              <a:tblGrid>
                <a:gridCol w="1981200"/>
                <a:gridCol w="1905000"/>
                <a:gridCol w="1943100"/>
                <a:gridCol w="1943100"/>
              </a:tblGrid>
              <a:tr h="587375">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800" b="0" i="0" u="none" strike="noStrike" cap="none" normalizeH="0" baseline="0" dirty="0" smtClean="0">
                        <a:ln>
                          <a:noFill/>
                        </a:ln>
                        <a:solidFill>
                          <a:srgbClr val="00009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smtClean="0">
                          <a:ln>
                            <a:noFill/>
                          </a:ln>
                          <a:solidFill>
                            <a:srgbClr val="000099"/>
                          </a:solidFill>
                          <a:effectLst/>
                          <a:latin typeface="Arial" charset="0"/>
                        </a:rPr>
                        <a:t>Revenue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Expenses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Results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Planned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77,247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107,772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FF0000"/>
                          </a:solidFill>
                          <a:effectLst/>
                          <a:latin typeface="Arial" charset="0"/>
                        </a:rPr>
                        <a:t>(30,525)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smtClean="0">
                          <a:ln>
                            <a:noFill/>
                          </a:ln>
                          <a:solidFill>
                            <a:srgbClr val="000099"/>
                          </a:solidFill>
                          <a:effectLst/>
                          <a:latin typeface="Arial" charset="0"/>
                        </a:rPr>
                        <a:t>Actual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62,886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65,932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FF0000"/>
                          </a:solidFill>
                          <a:effectLst/>
                          <a:latin typeface="Arial" charset="0"/>
                        </a:rPr>
                        <a:t>(3,046)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7">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Investment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4,759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4,759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Total </a:t>
                      </a:r>
                      <a:endParaRPr kumimoji="0" lang="en-US" sz="1200" b="0" i="0" u="none" strike="noStrike" cap="none" normalizeH="0" baseline="0" dirty="0" smtClean="0">
                        <a:ln>
                          <a:noFill/>
                        </a:ln>
                        <a:solidFill>
                          <a:srgbClr val="000099"/>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67,645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65,932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800" b="0" i="0" u="none" strike="noStrike" cap="none" normalizeH="0" baseline="0" dirty="0" smtClean="0">
                          <a:ln>
                            <a:noFill/>
                          </a:ln>
                          <a:solidFill>
                            <a:srgbClr val="000099"/>
                          </a:solidFill>
                          <a:effectLst/>
                          <a:latin typeface="Arial" charset="0"/>
                        </a:rPr>
                        <a:t>1,713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5" name="Text Box 40"/>
          <p:cNvSpPr txBox="1">
            <a:spLocks noChangeArrowheads="1"/>
          </p:cNvSpPr>
          <p:nvPr/>
        </p:nvSpPr>
        <p:spPr bwMode="auto">
          <a:xfrm>
            <a:off x="1143000" y="5105400"/>
            <a:ext cx="7162800" cy="366713"/>
          </a:xfrm>
          <a:prstGeom prst="rect">
            <a:avLst/>
          </a:prstGeom>
          <a:noFill/>
          <a:ln w="9525">
            <a:noFill/>
            <a:miter lim="800000"/>
            <a:headEnd/>
            <a:tailEnd/>
          </a:ln>
        </p:spPr>
        <p:txBody>
          <a:bodyPr>
            <a:spAutoFit/>
          </a:bodyPr>
          <a:lstStyle/>
          <a:p>
            <a:pPr>
              <a:spcBef>
                <a:spcPct val="50000"/>
              </a:spcBef>
            </a:pPr>
            <a:endParaRPr lang="en-US"/>
          </a:p>
        </p:txBody>
      </p:sp>
      <p:sp>
        <p:nvSpPr>
          <p:cNvPr id="7206" name="Text Box 41"/>
          <p:cNvSpPr txBox="1">
            <a:spLocks noChangeArrowheads="1"/>
          </p:cNvSpPr>
          <p:nvPr/>
        </p:nvSpPr>
        <p:spPr bwMode="auto">
          <a:xfrm>
            <a:off x="1371600" y="5105400"/>
            <a:ext cx="6400800" cy="338138"/>
          </a:xfrm>
          <a:prstGeom prst="rect">
            <a:avLst/>
          </a:prstGeom>
          <a:noFill/>
          <a:ln w="9525">
            <a:noFill/>
            <a:miter lim="800000"/>
            <a:headEnd/>
            <a:tailEnd/>
          </a:ln>
        </p:spPr>
        <p:txBody>
          <a:bodyPr>
            <a:spAutoFit/>
          </a:bodyPr>
          <a:lstStyle/>
          <a:p>
            <a:pPr>
              <a:spcBef>
                <a:spcPct val="50000"/>
              </a:spcBef>
            </a:pPr>
            <a:r>
              <a:rPr lang="en-US" sz="1600">
                <a:solidFill>
                  <a:schemeClr val="accent1"/>
                </a:solidFill>
              </a:rPr>
              <a:t>Investment Gains are unrealized.</a:t>
            </a:r>
            <a:r>
              <a:rPr lang="en-US" sz="1200">
                <a:solidFill>
                  <a:schemeClr val="accent1"/>
                </a:solidFill>
              </a:rPr>
              <a:t>          </a:t>
            </a:r>
          </a:p>
        </p:txBody>
      </p: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r>
              <a:rPr lang="en-US" dirty="0" smtClean="0"/>
              <a:t>2001–2013 </a:t>
            </a:r>
            <a:r>
              <a:rPr lang="en-US" dirty="0" smtClean="0"/>
              <a:t>Reserves History</a:t>
            </a:r>
          </a:p>
        </p:txBody>
      </p:sp>
      <p:graphicFrame>
        <p:nvGraphicFramePr>
          <p:cNvPr id="8" name="Object 5"/>
          <p:cNvGraphicFramePr>
            <a:graphicFrameLocks noGrp="1" noChangeAspect="1"/>
          </p:cNvGraphicFramePr>
          <p:nvPr>
            <p:ph type="chart" idx="1"/>
          </p:nvPr>
        </p:nvGraphicFramePr>
        <p:xfrm>
          <a:off x="0" y="1905000"/>
          <a:ext cx="7670800"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1028" name="Rectangle 5"/>
          <p:cNvSpPr>
            <a:spLocks noChangeArrowheads="1"/>
          </p:cNvSpPr>
          <p:nvPr/>
        </p:nvSpPr>
        <p:spPr bwMode="auto">
          <a:xfrm>
            <a:off x="7467600" y="3352800"/>
            <a:ext cx="1524000" cy="838200"/>
          </a:xfrm>
          <a:prstGeom prst="rect">
            <a:avLst/>
          </a:prstGeom>
          <a:noFill/>
          <a:ln w="38100">
            <a:solidFill>
              <a:srgbClr val="FF0000"/>
            </a:solidFill>
            <a:miter lim="800000"/>
            <a:headEnd/>
            <a:tailEnd/>
          </a:ln>
        </p:spPr>
        <p:txBody>
          <a:bodyPr wrap="none" anchor="ctr"/>
          <a:lstStyle/>
          <a:p>
            <a:pPr algn="ctr"/>
            <a:r>
              <a:rPr lang="en-US" sz="1600" dirty="0"/>
              <a:t>3 times </a:t>
            </a:r>
          </a:p>
          <a:p>
            <a:pPr algn="ctr"/>
            <a:r>
              <a:rPr lang="en-US" sz="1600" dirty="0"/>
              <a:t>Annual Rebate</a:t>
            </a:r>
            <a:br>
              <a:rPr lang="en-US" sz="1600" dirty="0"/>
            </a:br>
            <a:r>
              <a:rPr lang="en-US" sz="1600" dirty="0" smtClean="0"/>
              <a:t>$85,350</a:t>
            </a:r>
          </a:p>
        </p:txBody>
      </p:sp>
      <p:sp>
        <p:nvSpPr>
          <p:cNvPr id="1029" name="Line 4"/>
          <p:cNvSpPr>
            <a:spLocks noChangeShapeType="1"/>
          </p:cNvSpPr>
          <p:nvPr/>
        </p:nvSpPr>
        <p:spPr bwMode="auto">
          <a:xfrm>
            <a:off x="1143000" y="3810000"/>
            <a:ext cx="6324600" cy="0"/>
          </a:xfrm>
          <a:prstGeom prst="line">
            <a:avLst/>
          </a:prstGeom>
          <a:noFill/>
          <a:ln w="38100">
            <a:solidFill>
              <a:srgbClr val="FF0000"/>
            </a:solidFill>
            <a:round/>
            <a:headEnd/>
            <a:tailEnd/>
          </a:ln>
        </p:spPr>
        <p:txBody>
          <a:bodyPr/>
          <a:lstStyle/>
          <a:p>
            <a:endParaRPr lang="en-US"/>
          </a:p>
        </p:txBody>
      </p:sp>
      <p:sp>
        <p:nvSpPr>
          <p:cNvPr id="1030" name="TextBox 5"/>
          <p:cNvSpPr txBox="1">
            <a:spLocks noChangeArrowheads="1"/>
          </p:cNvSpPr>
          <p:nvPr/>
        </p:nvSpPr>
        <p:spPr bwMode="auto">
          <a:xfrm>
            <a:off x="7543800" y="2895600"/>
            <a:ext cx="1371600" cy="369888"/>
          </a:xfrm>
          <a:prstGeom prst="rect">
            <a:avLst/>
          </a:prstGeom>
          <a:noFill/>
          <a:ln w="9525">
            <a:noFill/>
            <a:miter lim="800000"/>
            <a:headEnd/>
            <a:tailEnd/>
          </a:ln>
        </p:spPr>
        <p:txBody>
          <a:bodyPr>
            <a:spAutoFit/>
          </a:bodyPr>
          <a:lstStyle/>
          <a:p>
            <a:r>
              <a:rPr lang="en-US" dirty="0">
                <a:solidFill>
                  <a:schemeClr val="tx1"/>
                </a:solidFill>
              </a:rPr>
              <a:t>$</a:t>
            </a:r>
            <a:r>
              <a:rPr lang="en-US" dirty="0" smtClean="0">
                <a:solidFill>
                  <a:schemeClr val="tx1"/>
                </a:solidFill>
              </a:rPr>
              <a:t>120,672</a:t>
            </a:r>
            <a:endParaRPr lang="en-US"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dirty="0" smtClean="0"/>
              <a:t>CTS Financial Plan Highlights</a:t>
            </a:r>
            <a:br>
              <a:rPr lang="en-US" sz="3200" dirty="0" smtClean="0"/>
            </a:br>
            <a:r>
              <a:rPr lang="en-US" sz="3200" dirty="0" smtClean="0"/>
              <a:t>for 2015</a:t>
            </a:r>
          </a:p>
        </p:txBody>
      </p:sp>
      <p:graphicFrame>
        <p:nvGraphicFramePr>
          <p:cNvPr id="512058" name="Group 58"/>
          <p:cNvGraphicFramePr>
            <a:graphicFrameLocks noGrp="1"/>
          </p:cNvGraphicFramePr>
          <p:nvPr>
            <p:ph type="tbl" idx="1"/>
          </p:nvPr>
        </p:nvGraphicFramePr>
        <p:xfrm>
          <a:off x="533400" y="1752600"/>
          <a:ext cx="7924800" cy="4030514"/>
        </p:xfrm>
        <a:graphic>
          <a:graphicData uri="http://schemas.openxmlformats.org/drawingml/2006/table">
            <a:tbl>
              <a:tblPr/>
              <a:tblGrid>
                <a:gridCol w="2852929"/>
                <a:gridCol w="1549738"/>
                <a:gridCol w="1681018"/>
                <a:gridCol w="1841115"/>
              </a:tblGrid>
              <a:tr h="594212">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800" b="0" i="0" u="none" strike="noStrike" cap="none" normalizeH="0" baseline="0" dirty="0" smtClean="0">
                        <a:ln>
                          <a:noFill/>
                        </a:ln>
                        <a:solidFill>
                          <a:srgbClr val="000099"/>
                        </a:solidFill>
                        <a:effectLst/>
                        <a:latin typeface="Arial" charset="0"/>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Revenue</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Expenses</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Net Budget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53">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Chapter Ops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$12,372</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23,509</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(11,137)</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696">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Section Officers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224</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3,200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(2,976)</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53">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Chapter Travel</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8,000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(8,000)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2786">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Section Travel</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1,250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11,500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(10,250)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4">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Section Support</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1,300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6,250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(4,950)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4">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Rebate </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23,000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23,000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354">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Investments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5,000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5,000</a:t>
                      </a:r>
                      <a:endParaRPr kumimoji="0" lang="en-US" sz="2400" b="0" i="0" u="none" strike="noStrike" cap="none" normalizeH="0" baseline="0" dirty="0" smtClean="0">
                        <a:ln>
                          <a:noFill/>
                        </a:ln>
                        <a:solidFill>
                          <a:srgbClr val="FF0000"/>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dirty="0" smtClean="0"/>
              <a:t>CTS Financial Plan Highlights </a:t>
            </a:r>
            <a:br>
              <a:rPr lang="en-US" sz="3200" dirty="0" smtClean="0"/>
            </a:br>
            <a:r>
              <a:rPr lang="en-US" sz="3200" dirty="0" smtClean="0"/>
              <a:t>for 2015</a:t>
            </a:r>
          </a:p>
        </p:txBody>
      </p:sp>
      <p:graphicFrame>
        <p:nvGraphicFramePr>
          <p:cNvPr id="512058" name="Group 58"/>
          <p:cNvGraphicFramePr>
            <a:graphicFrameLocks noGrp="1"/>
          </p:cNvGraphicFramePr>
          <p:nvPr>
            <p:ph type="tbl" idx="1"/>
          </p:nvPr>
        </p:nvGraphicFramePr>
        <p:xfrm>
          <a:off x="914400" y="1752600"/>
          <a:ext cx="7543800" cy="4396274"/>
        </p:xfrm>
        <a:graphic>
          <a:graphicData uri="http://schemas.openxmlformats.org/drawingml/2006/table">
            <a:tbl>
              <a:tblPr/>
              <a:tblGrid>
                <a:gridCol w="2715769"/>
                <a:gridCol w="1475231"/>
                <a:gridCol w="1600200"/>
                <a:gridCol w="1752600"/>
              </a:tblGrid>
              <a:tr h="594212">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800" b="0" i="0" u="none" strike="noStrike" cap="none" normalizeH="0" baseline="0" dirty="0" smtClean="0">
                        <a:ln>
                          <a:noFill/>
                        </a:ln>
                        <a:solidFill>
                          <a:srgbClr val="000099"/>
                        </a:solidFill>
                        <a:effectLst/>
                        <a:latin typeface="Arial" charset="0"/>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Revenue</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Expenses</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Net Budget</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53">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Awards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2,000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(2,000)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696">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Conferences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23,300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4,700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18,600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53">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Workshops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21,400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17,200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4,200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2786">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Events</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500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2,500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(2,000)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4">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Student Branch Liaison</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11,650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(11,650)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44">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000099"/>
                          </a:solidFill>
                          <a:effectLst/>
                          <a:latin typeface="Arial" charset="0"/>
                        </a:rPr>
                        <a:t>Education K-12</a:t>
                      </a: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endParaRPr kumimoji="0" lang="en-US" sz="2400" b="0" i="0" u="sng"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r>
                        <a:rPr kumimoji="0" lang="en-US" sz="2400" b="0" i="0" u="none" strike="noStrike" cap="none" normalizeH="0" baseline="0" dirty="0" smtClean="0">
                          <a:ln>
                            <a:noFill/>
                          </a:ln>
                          <a:solidFill>
                            <a:srgbClr val="000099"/>
                          </a:solidFill>
                          <a:effectLst/>
                          <a:latin typeface="Arial" charset="0"/>
                        </a:rPr>
                        <a:t>1,300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400" b="0" i="0" u="none" strike="noStrike" cap="none" normalizeH="0" baseline="0" dirty="0" smtClean="0">
                          <a:ln>
                            <a:noFill/>
                          </a:ln>
                          <a:solidFill>
                            <a:srgbClr val="FF0000"/>
                          </a:solidFill>
                          <a:effectLst/>
                          <a:latin typeface="Arial" charset="0"/>
                        </a:rPr>
                        <a:t>(1,300)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354">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defRPr/>
                      </a:pPr>
                      <a:endParaRPr kumimoji="0" lang="en-US" sz="2400" b="0" i="0" u="none" strike="noStrike" cap="none" normalizeH="0" baseline="0" dirty="0" smtClean="0">
                        <a:ln>
                          <a:noFill/>
                        </a:ln>
                        <a:solidFill>
                          <a:srgbClr val="000099"/>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400" b="0" i="0" u="none" strike="noStrike" cap="none" normalizeH="0" baseline="0" dirty="0" smtClean="0">
                        <a:ln>
                          <a:noFill/>
                        </a:ln>
                        <a:solidFill>
                          <a:srgbClr val="FF0000"/>
                        </a:solidFill>
                        <a:effectLst/>
                        <a:latin typeface="Arial" charset="0"/>
                      </a:endParaRP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Proposed Estimates and Budgets</a:t>
            </a:r>
            <a:br>
              <a:rPr lang="en-US" dirty="0" smtClean="0"/>
            </a:br>
            <a:r>
              <a:rPr lang="en-US" dirty="0" smtClean="0"/>
              <a:t>for 2015</a:t>
            </a:r>
          </a:p>
        </p:txBody>
      </p:sp>
      <p:graphicFrame>
        <p:nvGraphicFramePr>
          <p:cNvPr id="506900" name="Group 20"/>
          <p:cNvGraphicFramePr>
            <a:graphicFrameLocks noGrp="1"/>
          </p:cNvGraphicFramePr>
          <p:nvPr>
            <p:ph type="tbl" idx="1"/>
          </p:nvPr>
        </p:nvGraphicFramePr>
        <p:xfrm>
          <a:off x="685800" y="2362200"/>
          <a:ext cx="7924800" cy="2047875"/>
        </p:xfrm>
        <a:graphic>
          <a:graphicData uri="http://schemas.openxmlformats.org/drawingml/2006/table">
            <a:tbl>
              <a:tblPr/>
              <a:tblGrid>
                <a:gridCol w="1981200"/>
                <a:gridCol w="1981200"/>
                <a:gridCol w="1981200"/>
                <a:gridCol w="1981200"/>
              </a:tblGrid>
              <a:tr h="944789">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endParaRPr kumimoji="0" lang="en-US" sz="2800" b="0" i="0" u="none" strike="noStrike" cap="none" normalizeH="0" baseline="0" dirty="0" smtClean="0">
                        <a:ln>
                          <a:noFill/>
                        </a:ln>
                        <a:solidFill>
                          <a:srgbClr val="000099"/>
                        </a:solidFill>
                        <a:effectLst/>
                        <a:latin typeface="Arial" charset="0"/>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Revenue</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Expenses</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Net Budget</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3086">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TOTAL</a:t>
                      </a:r>
                    </a:p>
                  </a:txBody>
                  <a:tcPr marT="45707" marB="457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83,346</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2800" b="0" i="0" u="none" strike="noStrike" cap="none" normalizeH="0" baseline="0" dirty="0" smtClean="0">
                          <a:ln>
                            <a:noFill/>
                          </a:ln>
                          <a:solidFill>
                            <a:srgbClr val="000099"/>
                          </a:solidFill>
                          <a:effectLst/>
                          <a:latin typeface="Arial" charset="0"/>
                        </a:rPr>
                        <a:t>91,809</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CC3300"/>
                        </a:buClr>
                        <a:buSzPct val="50000"/>
                        <a:buFont typeface="Monotype Sorts" pitchFamily="2" charset="2"/>
                        <a:buNone/>
                        <a:tabLst/>
                      </a:pPr>
                      <a:r>
                        <a:rPr kumimoji="0" lang="en-US" sz="3200" b="0" i="0" u="none" strike="noStrike" cap="none" normalizeH="0" baseline="0" dirty="0" smtClean="0">
                          <a:ln>
                            <a:noFill/>
                          </a:ln>
                          <a:solidFill>
                            <a:srgbClr val="FF0000"/>
                          </a:solidFill>
                          <a:effectLst/>
                          <a:latin typeface="Arial" charset="0"/>
                        </a:rPr>
                        <a:t>(8,463)</a:t>
                      </a:r>
                    </a:p>
                  </a:txBody>
                  <a:tcPr marT="45707" marB="4570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lstStyle/>
          <a:p>
            <a:r>
              <a:rPr lang="en-US" dirty="0" smtClean="0"/>
              <a:t>2015 Draft Financial Plan Impact</a:t>
            </a:r>
          </a:p>
        </p:txBody>
      </p:sp>
      <p:graphicFrame>
        <p:nvGraphicFramePr>
          <p:cNvPr id="6" name="Object 5"/>
          <p:cNvGraphicFramePr>
            <a:graphicFrameLocks noGrp="1" noChangeAspect="1"/>
          </p:cNvGraphicFramePr>
          <p:nvPr>
            <p:ph type="chart" idx="1"/>
          </p:nvPr>
        </p:nvGraphicFramePr>
        <p:xfrm>
          <a:off x="50800" y="1879600"/>
          <a:ext cx="7670800" cy="4013200"/>
        </p:xfrm>
        <a:graphic>
          <a:graphicData uri="http://schemas.openxmlformats.org/drawingml/2006/chart">
            <c:chart xmlns:c="http://schemas.openxmlformats.org/drawingml/2006/chart" xmlns:r="http://schemas.openxmlformats.org/officeDocument/2006/relationships" r:id="rId3"/>
          </a:graphicData>
        </a:graphic>
      </p:graphicFrame>
      <p:sp>
        <p:nvSpPr>
          <p:cNvPr id="2052" name="Rectangle 5"/>
          <p:cNvSpPr>
            <a:spLocks noChangeArrowheads="1"/>
          </p:cNvSpPr>
          <p:nvPr/>
        </p:nvSpPr>
        <p:spPr bwMode="auto">
          <a:xfrm>
            <a:off x="7467600" y="3429000"/>
            <a:ext cx="1524000" cy="838200"/>
          </a:xfrm>
          <a:prstGeom prst="rect">
            <a:avLst/>
          </a:prstGeom>
          <a:noFill/>
          <a:ln w="38100">
            <a:solidFill>
              <a:srgbClr val="FF0000"/>
            </a:solidFill>
            <a:miter lim="800000"/>
            <a:headEnd/>
            <a:tailEnd/>
          </a:ln>
        </p:spPr>
        <p:txBody>
          <a:bodyPr wrap="none" anchor="ctr"/>
          <a:lstStyle/>
          <a:p>
            <a:pPr algn="ctr"/>
            <a:r>
              <a:rPr lang="en-US" sz="1600" dirty="0"/>
              <a:t>3 times </a:t>
            </a:r>
          </a:p>
          <a:p>
            <a:pPr algn="ctr"/>
            <a:r>
              <a:rPr lang="en-US" sz="1600" dirty="0"/>
              <a:t>Annual Rebate</a:t>
            </a:r>
            <a:br>
              <a:rPr lang="en-US" sz="1600" dirty="0"/>
            </a:br>
            <a:r>
              <a:rPr lang="en-US" sz="1600" dirty="0" smtClean="0"/>
              <a:t>$85,350</a:t>
            </a:r>
            <a:endParaRPr lang="en-US" sz="1600" dirty="0"/>
          </a:p>
        </p:txBody>
      </p:sp>
      <p:sp>
        <p:nvSpPr>
          <p:cNvPr id="2053" name="Line 4"/>
          <p:cNvSpPr>
            <a:spLocks noChangeShapeType="1"/>
          </p:cNvSpPr>
          <p:nvPr/>
        </p:nvSpPr>
        <p:spPr bwMode="auto">
          <a:xfrm>
            <a:off x="1143000" y="3810000"/>
            <a:ext cx="6324600" cy="0"/>
          </a:xfrm>
          <a:prstGeom prst="line">
            <a:avLst/>
          </a:prstGeom>
          <a:noFill/>
          <a:ln w="38100">
            <a:solidFill>
              <a:srgbClr val="FF0000"/>
            </a:solidFill>
            <a:round/>
            <a:headEnd/>
            <a:tailEnd/>
          </a:ln>
        </p:spPr>
        <p:txBody>
          <a:bodyPr/>
          <a:lstStyle/>
          <a:p>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200" smtClean="0"/>
              <a:t>Recommendations</a:t>
            </a:r>
          </a:p>
        </p:txBody>
      </p:sp>
      <p:sp>
        <p:nvSpPr>
          <p:cNvPr id="13315" name="Rectangle 3"/>
          <p:cNvSpPr>
            <a:spLocks noGrp="1" noChangeArrowheads="1"/>
          </p:cNvSpPr>
          <p:nvPr>
            <p:ph type="body" idx="1"/>
          </p:nvPr>
        </p:nvSpPr>
        <p:spPr>
          <a:xfrm>
            <a:off x="533400" y="1905000"/>
            <a:ext cx="8229600" cy="3657600"/>
          </a:xfrm>
        </p:spPr>
        <p:txBody>
          <a:bodyPr/>
          <a:lstStyle/>
          <a:p>
            <a:r>
              <a:rPr lang="en-US" smtClean="0"/>
              <a:t>Meetings: Select cost effective venues</a:t>
            </a:r>
          </a:p>
          <a:p>
            <a:r>
              <a:rPr lang="en-US" smtClean="0"/>
              <a:t>Workshops, symposia: plan for at least a 20% surplus</a:t>
            </a:r>
          </a:p>
          <a:p>
            <a:r>
              <a:rPr lang="en-US" smtClean="0"/>
              <a:t>Travel: Limit trips to essential days. </a:t>
            </a:r>
          </a:p>
          <a:p>
            <a:r>
              <a:rPr lang="en-US" smtClean="0"/>
              <a:t>All activities: Secure company and society funding </a:t>
            </a:r>
          </a:p>
        </p:txBody>
      </p:sp>
    </p:spTree>
  </p:cSld>
  <p:clrMapOvr>
    <a:masterClrMapping/>
  </p:clrMapOvr>
  <p:transition spd="med">
    <p:push dir="r"/>
  </p:transition>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9846</TotalTime>
  <Words>1021</Words>
  <Application>Microsoft Office PowerPoint</Application>
  <PresentationFormat>On-screen Show (4:3)</PresentationFormat>
  <Paragraphs>160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CTS June 14th Meeting1</vt:lpstr>
      <vt:lpstr>   Treasurer Financial Committee Report   CTS Spring Planning Meeting San Marcos January 24, 2015 Don Drumtra Drumtra@ieee.org 512-291-0315                                              </vt:lpstr>
      <vt:lpstr>Overview</vt:lpstr>
      <vt:lpstr>2014 Financial Results</vt:lpstr>
      <vt:lpstr>2001–2013 Reserves History</vt:lpstr>
      <vt:lpstr>CTS Financial Plan Highlights for 2015</vt:lpstr>
      <vt:lpstr>CTS Financial Plan Highlights  for 2015</vt:lpstr>
      <vt:lpstr>Proposed Estimates and Budgets for 2015</vt:lpstr>
      <vt:lpstr>2015 Draft Financial Plan Impact</vt:lpstr>
      <vt:lpstr>Recommendations</vt:lpstr>
      <vt:lpstr> CTS Financial Plan Approval </vt:lpstr>
      <vt:lpstr>CTS Financial Planning Process</vt:lpstr>
    </vt:vector>
  </TitlesOfParts>
  <Company>IEEE, Central Texas Sectioin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CTS Spring Planning Meeting</dc:title>
  <dc:creator>Don Drumtra, Treasurer</dc:creator>
  <cp:lastModifiedBy>Don</cp:lastModifiedBy>
  <cp:revision>633</cp:revision>
  <cp:lastPrinted>2001-01-12T15:49:42Z</cp:lastPrinted>
  <dcterms:created xsi:type="dcterms:W3CDTF">1999-07-08T04:59:44Z</dcterms:created>
  <dcterms:modified xsi:type="dcterms:W3CDTF">2015-01-23T22:31:04Z</dcterms:modified>
</cp:coreProperties>
</file>